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T Drugs" charset="1" panose="02000503060000020003"/>
      <p:regular r:id="rId10"/>
    </p:embeddedFont>
    <p:embeddedFont>
      <p:font typeface="TT Drugs Bold" charset="1" panose="02000803060000020003"/>
      <p:regular r:id="rId11"/>
    </p:embeddedFont>
    <p:embeddedFont>
      <p:font typeface="TT Drugs Italics" charset="1" panose="02000503000000090003"/>
      <p:regular r:id="rId12"/>
    </p:embeddedFont>
    <p:embeddedFont>
      <p:font typeface="TT Drugs Bold Italics" charset="1" panose="02000803000000090003"/>
      <p:regular r:id="rId13"/>
    </p:embeddedFont>
    <p:embeddedFont>
      <p:font typeface="Codec Pro" charset="1" panose="00000500000000000000"/>
      <p:regular r:id="rId14"/>
    </p:embeddedFont>
    <p:embeddedFont>
      <p:font typeface="Codec Pro Bold" charset="1" panose="00000600000000000000"/>
      <p:regular r:id="rId15"/>
    </p:embeddedFont>
    <p:embeddedFont>
      <p:font typeface="Codec Pro Thin" charset="1" panose="00000200000000000000"/>
      <p:regular r:id="rId16"/>
    </p:embeddedFont>
    <p:embeddedFont>
      <p:font typeface="Codec Pro Light" charset="1" panose="00000300000000000000"/>
      <p:regular r:id="rId17"/>
    </p:embeddedFont>
    <p:embeddedFont>
      <p:font typeface="Codec Pro Ultra-Bold" charset="1" panose="00000700000000000000"/>
      <p:regular r:id="rId18"/>
    </p:embeddedFont>
    <p:embeddedFont>
      <p:font typeface="Codec Pro Heavy" charset="1" panose="00000A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38888" r="0" b="-38888"/>
            </a:stretch>
          </a:blipFill>
        </p:spPr>
      </p:sp>
      <p:sp>
        <p:nvSpPr>
          <p:cNvPr name="Freeform 3" id="3"/>
          <p:cNvSpPr/>
          <p:nvPr/>
        </p:nvSpPr>
        <p:spPr>
          <a:xfrm flipH="false" flipV="false" rot="0">
            <a:off x="-3924144"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165418" y="-1661525"/>
            <a:ext cx="4116588" cy="3555235"/>
          </a:xfrm>
          <a:custGeom>
            <a:avLst/>
            <a:gdLst/>
            <a:ahLst/>
            <a:cxnLst/>
            <a:rect r="r" b="b" t="t" l="l"/>
            <a:pathLst>
              <a:path h="3555235" w="4116588">
                <a:moveTo>
                  <a:pt x="0" y="0"/>
                </a:moveTo>
                <a:lnTo>
                  <a:pt x="4116588" y="0"/>
                </a:lnTo>
                <a:lnTo>
                  <a:pt x="4116588" y="3555236"/>
                </a:lnTo>
                <a:lnTo>
                  <a:pt x="0" y="35552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982863" y="189302"/>
            <a:ext cx="4116588" cy="3555235"/>
          </a:xfrm>
          <a:custGeom>
            <a:avLst/>
            <a:gdLst/>
            <a:ahLst/>
            <a:cxnLst/>
            <a:rect r="r" b="b" t="t" l="l"/>
            <a:pathLst>
              <a:path h="3555235" w="4116588">
                <a:moveTo>
                  <a:pt x="0" y="0"/>
                </a:moveTo>
                <a:lnTo>
                  <a:pt x="4116589" y="0"/>
                </a:lnTo>
                <a:lnTo>
                  <a:pt x="4116589" y="3555236"/>
                </a:lnTo>
                <a:lnTo>
                  <a:pt x="0" y="35552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254430" y="1977112"/>
            <a:ext cx="4116588" cy="3555235"/>
          </a:xfrm>
          <a:custGeom>
            <a:avLst/>
            <a:gdLst/>
            <a:ahLst/>
            <a:cxnLst/>
            <a:rect r="r" b="b" t="t" l="l"/>
            <a:pathLst>
              <a:path h="3555235" w="4116588">
                <a:moveTo>
                  <a:pt x="0" y="0"/>
                </a:moveTo>
                <a:lnTo>
                  <a:pt x="4116588" y="0"/>
                </a:lnTo>
                <a:lnTo>
                  <a:pt x="4116588" y="3555236"/>
                </a:lnTo>
                <a:lnTo>
                  <a:pt x="0" y="35552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3953743" y="2111484"/>
            <a:ext cx="9352812" cy="2808827"/>
          </a:xfrm>
          <a:prstGeom prst="rect">
            <a:avLst/>
          </a:prstGeom>
        </p:spPr>
        <p:txBody>
          <a:bodyPr anchor="t" rtlCol="false" tIns="0" lIns="0" bIns="0" rIns="0">
            <a:spAutoFit/>
          </a:bodyPr>
          <a:lstStyle/>
          <a:p>
            <a:pPr algn="ctr">
              <a:lnSpc>
                <a:spcPts val="7176"/>
              </a:lnSpc>
            </a:pPr>
            <a:r>
              <a:rPr lang="en-US" sz="6240" spc="174">
                <a:solidFill>
                  <a:srgbClr val="FFFFFF"/>
                </a:solidFill>
                <a:latin typeface="Codec Pro Bold"/>
              </a:rPr>
              <a:t>WELCOME TO OUR FIRST WORKSHOP IN: </a:t>
            </a:r>
          </a:p>
          <a:p>
            <a:pPr algn="ctr" marL="0" indent="0" lvl="0">
              <a:lnSpc>
                <a:spcPts val="7176"/>
              </a:lnSpc>
              <a:spcBef>
                <a:spcPct val="0"/>
              </a:spcBef>
            </a:pPr>
          </a:p>
        </p:txBody>
      </p:sp>
      <p:sp>
        <p:nvSpPr>
          <p:cNvPr name="Freeform 8" id="8"/>
          <p:cNvSpPr/>
          <p:nvPr/>
        </p:nvSpPr>
        <p:spPr>
          <a:xfrm flipH="false" flipV="false" rot="0">
            <a:off x="13755824" y="608377"/>
            <a:ext cx="2570667" cy="2570667"/>
          </a:xfrm>
          <a:custGeom>
            <a:avLst/>
            <a:gdLst/>
            <a:ahLst/>
            <a:cxnLst/>
            <a:rect r="r" b="b" t="t" l="l"/>
            <a:pathLst>
              <a:path h="2570667" w="2570667">
                <a:moveTo>
                  <a:pt x="0" y="0"/>
                </a:moveTo>
                <a:lnTo>
                  <a:pt x="2570667" y="0"/>
                </a:lnTo>
                <a:lnTo>
                  <a:pt x="2570667" y="2570667"/>
                </a:lnTo>
                <a:lnTo>
                  <a:pt x="0" y="2570667"/>
                </a:lnTo>
                <a:lnTo>
                  <a:pt x="0" y="0"/>
                </a:lnTo>
                <a:close/>
              </a:path>
            </a:pathLst>
          </a:custGeom>
          <a:blipFill>
            <a:blip r:embed="rId9"/>
            <a:stretch>
              <a:fillRect l="0" t="0" r="0" b="0"/>
            </a:stretch>
          </a:blipFill>
        </p:spPr>
      </p:sp>
      <p:sp>
        <p:nvSpPr>
          <p:cNvPr name="TextBox 9" id="9"/>
          <p:cNvSpPr txBox="true"/>
          <p:nvPr/>
        </p:nvSpPr>
        <p:spPr>
          <a:xfrm rot="0">
            <a:off x="3183553" y="4591153"/>
            <a:ext cx="10893193" cy="3852627"/>
          </a:xfrm>
          <a:prstGeom prst="rect">
            <a:avLst/>
          </a:prstGeom>
        </p:spPr>
        <p:txBody>
          <a:bodyPr anchor="t" rtlCol="false" tIns="0" lIns="0" bIns="0" rIns="0">
            <a:spAutoFit/>
          </a:bodyPr>
          <a:lstStyle/>
          <a:p>
            <a:pPr algn="ctr">
              <a:lnSpc>
                <a:spcPts val="5994"/>
              </a:lnSpc>
            </a:pPr>
            <a:r>
              <a:rPr lang="en-US" sz="5212" spc="145">
                <a:solidFill>
                  <a:srgbClr val="FFDE59"/>
                </a:solidFill>
                <a:latin typeface="Codec Pro Bold"/>
              </a:rPr>
              <a:t>AWS CLOUD CLUB - PUP MANILA </a:t>
            </a:r>
          </a:p>
          <a:p>
            <a:pPr algn="ctr">
              <a:lnSpc>
                <a:spcPts val="5994"/>
              </a:lnSpc>
            </a:pPr>
          </a:p>
          <a:p>
            <a:pPr algn="ctr">
              <a:lnSpc>
                <a:spcPts val="5994"/>
              </a:lnSpc>
            </a:pPr>
            <a:r>
              <a:rPr lang="en-US" sz="5212" spc="145">
                <a:solidFill>
                  <a:srgbClr val="FFDE59"/>
                </a:solidFill>
                <a:latin typeface="Codec Pro Bold"/>
                <a:ea typeface="Codec Pro Bold"/>
              </a:rPr>
              <a:t>DEPARTMENT IN ﻿</a:t>
            </a:r>
          </a:p>
          <a:p>
            <a:pPr algn="ctr" marL="0" indent="0" lvl="0">
              <a:lnSpc>
                <a:spcPts val="5994"/>
              </a:lnSpc>
              <a:spcBef>
                <a:spcPct val="0"/>
              </a:spcBef>
            </a:pPr>
            <a:r>
              <a:rPr lang="en-US" sz="5212" spc="145">
                <a:solidFill>
                  <a:srgbClr val="FFDE59"/>
                </a:solidFill>
                <a:latin typeface="Codec Pro Bold"/>
              </a:rPr>
              <a:t>MACHINE LEARNING / ARTIFICIAL INTELLIGENCE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38888" r="0" b="-38888"/>
            </a:stretch>
          </a:blipFill>
        </p:spPr>
      </p:sp>
      <p:sp>
        <p:nvSpPr>
          <p:cNvPr name="TextBox 3" id="3"/>
          <p:cNvSpPr txBox="true"/>
          <p:nvPr/>
        </p:nvSpPr>
        <p:spPr>
          <a:xfrm rot="0">
            <a:off x="1397559" y="1705772"/>
            <a:ext cx="13499295" cy="3227415"/>
          </a:xfrm>
          <a:prstGeom prst="rect">
            <a:avLst/>
          </a:prstGeom>
        </p:spPr>
        <p:txBody>
          <a:bodyPr anchor="t" rtlCol="false" tIns="0" lIns="0" bIns="0" rIns="0">
            <a:spAutoFit/>
          </a:bodyPr>
          <a:lstStyle/>
          <a:p>
            <a:pPr>
              <a:lnSpc>
                <a:spcPts val="6263"/>
              </a:lnSpc>
            </a:pPr>
            <a:r>
              <a:rPr lang="en-US" sz="4473">
                <a:solidFill>
                  <a:srgbClr val="FFFFFF"/>
                </a:solidFill>
                <a:latin typeface="Codec Pro Bold"/>
              </a:rPr>
              <a:t>Now let's move on to some libraries commonly used in Data processes and Machine learning.</a:t>
            </a:r>
          </a:p>
          <a:p>
            <a:pPr>
              <a:lnSpc>
                <a:spcPts val="6263"/>
              </a:lnSpc>
            </a:pPr>
            <a:r>
              <a:rPr lang="en-US" sz="4473">
                <a:solidFill>
                  <a:srgbClr val="FFFFFF"/>
                </a:solidFill>
                <a:latin typeface="Codec Pro Bold"/>
              </a:rPr>
              <a:t>But, before that, </a:t>
            </a:r>
          </a:p>
          <a:p>
            <a:pPr>
              <a:lnSpc>
                <a:spcPts val="6263"/>
              </a:lnSpc>
              <a:spcBef>
                <a:spcPct val="0"/>
              </a:spcBef>
            </a:pPr>
          </a:p>
        </p:txBody>
      </p:sp>
      <p:sp>
        <p:nvSpPr>
          <p:cNvPr name="Freeform 4" id="4"/>
          <p:cNvSpPr/>
          <p:nvPr/>
        </p:nvSpPr>
        <p:spPr>
          <a:xfrm flipH="false" flipV="false" rot="-5400000">
            <a:off x="17205390" y="-4224262"/>
            <a:ext cx="5083136" cy="10166272"/>
          </a:xfrm>
          <a:custGeom>
            <a:avLst/>
            <a:gdLst/>
            <a:ahLst/>
            <a:cxnLst/>
            <a:rect r="r" b="b" t="t" l="l"/>
            <a:pathLst>
              <a:path h="10166272" w="5083136">
                <a:moveTo>
                  <a:pt x="0" y="0"/>
                </a:moveTo>
                <a:lnTo>
                  <a:pt x="5083135" y="0"/>
                </a:lnTo>
                <a:lnTo>
                  <a:pt x="5083135" y="10166272"/>
                </a:lnTo>
                <a:lnTo>
                  <a:pt x="0" y="101662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8472858">
            <a:off x="-1485278" y="7647156"/>
            <a:ext cx="2970557" cy="5941114"/>
          </a:xfrm>
          <a:custGeom>
            <a:avLst/>
            <a:gdLst/>
            <a:ahLst/>
            <a:cxnLst/>
            <a:rect r="r" b="b" t="t" l="l"/>
            <a:pathLst>
              <a:path h="5941114" w="2970557">
                <a:moveTo>
                  <a:pt x="0" y="0"/>
                </a:moveTo>
                <a:lnTo>
                  <a:pt x="2970556" y="0"/>
                </a:lnTo>
                <a:lnTo>
                  <a:pt x="2970556" y="5941113"/>
                </a:lnTo>
                <a:lnTo>
                  <a:pt x="0" y="59411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397559" y="4457217"/>
            <a:ext cx="10729708" cy="3599871"/>
          </a:xfrm>
          <a:prstGeom prst="rect">
            <a:avLst/>
          </a:prstGeom>
        </p:spPr>
        <p:txBody>
          <a:bodyPr anchor="t" rtlCol="false" tIns="0" lIns="0" bIns="0" rIns="0">
            <a:spAutoFit/>
          </a:bodyPr>
          <a:lstStyle/>
          <a:p>
            <a:pPr>
              <a:lnSpc>
                <a:spcPts val="12500"/>
              </a:lnSpc>
            </a:pPr>
            <a:r>
              <a:rPr lang="en-US" sz="15626" spc="500">
                <a:solidFill>
                  <a:srgbClr val="FFFFFF"/>
                </a:solidFill>
                <a:latin typeface="Codec Pro Bold"/>
              </a:rPr>
              <a:t>What's a library?</a:t>
            </a:r>
          </a:p>
        </p:txBody>
      </p:sp>
      <p:sp>
        <p:nvSpPr>
          <p:cNvPr name="Freeform 7" id="7"/>
          <p:cNvSpPr/>
          <p:nvPr/>
        </p:nvSpPr>
        <p:spPr>
          <a:xfrm flipH="false" flipV="false" rot="0">
            <a:off x="4815698" y="8057088"/>
            <a:ext cx="1104666" cy="1104666"/>
          </a:xfrm>
          <a:custGeom>
            <a:avLst/>
            <a:gdLst/>
            <a:ahLst/>
            <a:cxnLst/>
            <a:rect r="r" b="b" t="t" l="l"/>
            <a:pathLst>
              <a:path h="1104666" w="1104666">
                <a:moveTo>
                  <a:pt x="0" y="0"/>
                </a:moveTo>
                <a:lnTo>
                  <a:pt x="1104666" y="0"/>
                </a:lnTo>
                <a:lnTo>
                  <a:pt x="1104666" y="1104666"/>
                </a:lnTo>
                <a:lnTo>
                  <a:pt x="0" y="11046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6303208">
            <a:off x="13871032" y="502629"/>
            <a:ext cx="712491" cy="712491"/>
          </a:xfrm>
          <a:custGeom>
            <a:avLst/>
            <a:gdLst/>
            <a:ahLst/>
            <a:cxnLst/>
            <a:rect r="r" b="b" t="t" l="l"/>
            <a:pathLst>
              <a:path h="712491" w="712491">
                <a:moveTo>
                  <a:pt x="0" y="0"/>
                </a:moveTo>
                <a:lnTo>
                  <a:pt x="712490" y="0"/>
                </a:lnTo>
                <a:lnTo>
                  <a:pt x="712490" y="712490"/>
                </a:lnTo>
                <a:lnTo>
                  <a:pt x="0" y="7124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38888" r="0" b="-38888"/>
            </a:stretch>
          </a:blipFill>
        </p:spPr>
      </p:sp>
      <p:sp>
        <p:nvSpPr>
          <p:cNvPr name="Freeform 3" id="3"/>
          <p:cNvSpPr/>
          <p:nvPr/>
        </p:nvSpPr>
        <p:spPr>
          <a:xfrm flipH="false" flipV="false" rot="0">
            <a:off x="11632849" y="3407158"/>
            <a:ext cx="5023781" cy="4338720"/>
          </a:xfrm>
          <a:custGeom>
            <a:avLst/>
            <a:gdLst/>
            <a:ahLst/>
            <a:cxnLst/>
            <a:rect r="r" b="b" t="t" l="l"/>
            <a:pathLst>
              <a:path h="4338720" w="5023781">
                <a:moveTo>
                  <a:pt x="0" y="0"/>
                </a:moveTo>
                <a:lnTo>
                  <a:pt x="5023780" y="0"/>
                </a:lnTo>
                <a:lnTo>
                  <a:pt x="5023780" y="4338719"/>
                </a:lnTo>
                <a:lnTo>
                  <a:pt x="0" y="4338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376328" y="3824113"/>
            <a:ext cx="3536822" cy="2855983"/>
          </a:xfrm>
          <a:custGeom>
            <a:avLst/>
            <a:gdLst/>
            <a:ahLst/>
            <a:cxnLst/>
            <a:rect r="r" b="b" t="t" l="l"/>
            <a:pathLst>
              <a:path h="2855983" w="3536822">
                <a:moveTo>
                  <a:pt x="0" y="0"/>
                </a:moveTo>
                <a:lnTo>
                  <a:pt x="3536822" y="0"/>
                </a:lnTo>
                <a:lnTo>
                  <a:pt x="3536822" y="2855984"/>
                </a:lnTo>
                <a:lnTo>
                  <a:pt x="0" y="2855984"/>
                </a:lnTo>
                <a:lnTo>
                  <a:pt x="0" y="0"/>
                </a:lnTo>
                <a:close/>
              </a:path>
            </a:pathLst>
          </a:custGeom>
          <a:blipFill>
            <a:blip r:embed="rId5"/>
            <a:stretch>
              <a:fillRect l="0" t="0" r="0" b="0"/>
            </a:stretch>
          </a:blipFill>
        </p:spPr>
      </p:sp>
      <p:sp>
        <p:nvSpPr>
          <p:cNvPr name="Freeform 5" id="5"/>
          <p:cNvSpPr/>
          <p:nvPr/>
        </p:nvSpPr>
        <p:spPr>
          <a:xfrm flipH="false" flipV="false" rot="0">
            <a:off x="13366423" y="5004130"/>
            <a:ext cx="1556632" cy="1568395"/>
          </a:xfrm>
          <a:custGeom>
            <a:avLst/>
            <a:gdLst/>
            <a:ahLst/>
            <a:cxnLst/>
            <a:rect r="r" b="b" t="t" l="l"/>
            <a:pathLst>
              <a:path h="1568395" w="1556632">
                <a:moveTo>
                  <a:pt x="0" y="0"/>
                </a:moveTo>
                <a:lnTo>
                  <a:pt x="1556632" y="0"/>
                </a:lnTo>
                <a:lnTo>
                  <a:pt x="1556632" y="1568395"/>
                </a:lnTo>
                <a:lnTo>
                  <a:pt x="0" y="1568395"/>
                </a:lnTo>
                <a:lnTo>
                  <a:pt x="0" y="0"/>
                </a:lnTo>
                <a:close/>
              </a:path>
            </a:pathLst>
          </a:custGeom>
          <a:blipFill>
            <a:blip r:embed="rId6"/>
            <a:stretch>
              <a:fillRect l="0" t="0" r="0" b="0"/>
            </a:stretch>
          </a:blipFill>
        </p:spPr>
      </p:sp>
      <p:sp>
        <p:nvSpPr>
          <p:cNvPr name="TextBox 6" id="6"/>
          <p:cNvSpPr txBox="true"/>
          <p:nvPr/>
        </p:nvSpPr>
        <p:spPr>
          <a:xfrm rot="0">
            <a:off x="1611406" y="828675"/>
            <a:ext cx="10021443" cy="1122207"/>
          </a:xfrm>
          <a:prstGeom prst="rect">
            <a:avLst/>
          </a:prstGeom>
        </p:spPr>
        <p:txBody>
          <a:bodyPr anchor="t" rtlCol="false" tIns="0" lIns="0" bIns="0" rIns="0">
            <a:spAutoFit/>
          </a:bodyPr>
          <a:lstStyle/>
          <a:p>
            <a:pPr marL="0" indent="0" lvl="0">
              <a:lnSpc>
                <a:spcPts val="8496"/>
              </a:lnSpc>
              <a:spcBef>
                <a:spcPct val="0"/>
              </a:spcBef>
            </a:pPr>
            <a:r>
              <a:rPr lang="en-US" sz="6068" spc="194">
                <a:solidFill>
                  <a:srgbClr val="FFFFFF"/>
                </a:solidFill>
                <a:latin typeface="Codec Pro Bold"/>
              </a:rPr>
              <a:t>Libraries:</a:t>
            </a:r>
          </a:p>
        </p:txBody>
      </p:sp>
      <p:sp>
        <p:nvSpPr>
          <p:cNvPr name="TextBox 7" id="7"/>
          <p:cNvSpPr txBox="true"/>
          <p:nvPr/>
        </p:nvSpPr>
        <p:spPr>
          <a:xfrm rot="0">
            <a:off x="1611406" y="2247342"/>
            <a:ext cx="626948" cy="610250"/>
          </a:xfrm>
          <a:prstGeom prst="rect">
            <a:avLst/>
          </a:prstGeom>
        </p:spPr>
        <p:txBody>
          <a:bodyPr anchor="t" rtlCol="false" tIns="0" lIns="0" bIns="0" rIns="0">
            <a:spAutoFit/>
          </a:bodyPr>
          <a:lstStyle/>
          <a:p>
            <a:pPr marL="0" indent="0" lvl="0">
              <a:lnSpc>
                <a:spcPts val="4569"/>
              </a:lnSpc>
              <a:spcBef>
                <a:spcPct val="0"/>
              </a:spcBef>
            </a:pPr>
            <a:r>
              <a:rPr lang="en-US" sz="3263" spc="104">
                <a:solidFill>
                  <a:srgbClr val="EE82EE"/>
                </a:solidFill>
                <a:latin typeface="Codec Pro Bold"/>
              </a:rPr>
              <a:t>01</a:t>
            </a:r>
          </a:p>
        </p:txBody>
      </p:sp>
      <p:sp>
        <p:nvSpPr>
          <p:cNvPr name="TextBox 8" id="8"/>
          <p:cNvSpPr txBox="true"/>
          <p:nvPr/>
        </p:nvSpPr>
        <p:spPr>
          <a:xfrm rot="0">
            <a:off x="2399722" y="2314017"/>
            <a:ext cx="8174834" cy="2911898"/>
          </a:xfrm>
          <a:prstGeom prst="rect">
            <a:avLst/>
          </a:prstGeom>
        </p:spPr>
        <p:txBody>
          <a:bodyPr anchor="t" rtlCol="false" tIns="0" lIns="0" bIns="0" rIns="0">
            <a:spAutoFit/>
          </a:bodyPr>
          <a:lstStyle/>
          <a:p>
            <a:pPr>
              <a:lnSpc>
                <a:spcPts val="3339"/>
              </a:lnSpc>
            </a:pPr>
            <a:r>
              <a:rPr lang="en-US" sz="2419" spc="237">
                <a:solidFill>
                  <a:srgbClr val="FFFFFF"/>
                </a:solidFill>
                <a:latin typeface="TT Drugs"/>
              </a:rPr>
              <a:t>A library is a collection of codes that developers have created, or in other words, "pre-written codes" that we can reuse to solve a problem. So imagine it like a toolbox, which makes your life easier building things in your code.</a:t>
            </a:r>
          </a:p>
          <a:p>
            <a:pPr marL="0" indent="0" lvl="0">
              <a:lnSpc>
                <a:spcPts val="3339"/>
              </a:lnSpc>
              <a:spcBef>
                <a:spcPct val="0"/>
              </a:spcBef>
            </a:pPr>
          </a:p>
        </p:txBody>
      </p:sp>
      <p:sp>
        <p:nvSpPr>
          <p:cNvPr name="TextBox 9" id="9"/>
          <p:cNvSpPr txBox="true"/>
          <p:nvPr/>
        </p:nvSpPr>
        <p:spPr>
          <a:xfrm rot="0">
            <a:off x="1611406" y="5214243"/>
            <a:ext cx="626948" cy="610250"/>
          </a:xfrm>
          <a:prstGeom prst="rect">
            <a:avLst/>
          </a:prstGeom>
        </p:spPr>
        <p:txBody>
          <a:bodyPr anchor="t" rtlCol="false" tIns="0" lIns="0" bIns="0" rIns="0">
            <a:spAutoFit/>
          </a:bodyPr>
          <a:lstStyle/>
          <a:p>
            <a:pPr marL="0" indent="0" lvl="0">
              <a:lnSpc>
                <a:spcPts val="4569"/>
              </a:lnSpc>
              <a:spcBef>
                <a:spcPct val="0"/>
              </a:spcBef>
            </a:pPr>
            <a:r>
              <a:rPr lang="en-US" sz="3263" spc="104">
                <a:solidFill>
                  <a:srgbClr val="EE82EE"/>
                </a:solidFill>
                <a:latin typeface="Codec Pro Bold"/>
              </a:rPr>
              <a:t>02</a:t>
            </a:r>
          </a:p>
        </p:txBody>
      </p:sp>
      <p:sp>
        <p:nvSpPr>
          <p:cNvPr name="TextBox 10" id="10"/>
          <p:cNvSpPr txBox="true"/>
          <p:nvPr/>
        </p:nvSpPr>
        <p:spPr>
          <a:xfrm rot="0">
            <a:off x="2399722" y="5178290"/>
            <a:ext cx="7383021" cy="1660645"/>
          </a:xfrm>
          <a:prstGeom prst="rect">
            <a:avLst/>
          </a:prstGeom>
        </p:spPr>
        <p:txBody>
          <a:bodyPr anchor="t" rtlCol="false" tIns="0" lIns="0" bIns="0" rIns="0">
            <a:spAutoFit/>
          </a:bodyPr>
          <a:lstStyle/>
          <a:p>
            <a:pPr>
              <a:lnSpc>
                <a:spcPts val="3339"/>
              </a:lnSpc>
            </a:pPr>
            <a:r>
              <a:rPr lang="en-US" sz="2419" spc="237">
                <a:solidFill>
                  <a:srgbClr val="FFFFFF"/>
                </a:solidFill>
                <a:latin typeface="TT Drugs"/>
              </a:rPr>
              <a:t>It can contain lots of functions, such as a function to add two numbers like what we declared above.</a:t>
            </a:r>
          </a:p>
          <a:p>
            <a:pPr marL="0" indent="0" lvl="0">
              <a:lnSpc>
                <a:spcPts val="3339"/>
              </a:lnSpc>
              <a:spcBef>
                <a:spcPct val="0"/>
              </a:spcBef>
            </a:pPr>
          </a:p>
        </p:txBody>
      </p:sp>
      <p:sp>
        <p:nvSpPr>
          <p:cNvPr name="TextBox 11" id="11"/>
          <p:cNvSpPr txBox="true"/>
          <p:nvPr/>
        </p:nvSpPr>
        <p:spPr>
          <a:xfrm rot="0">
            <a:off x="1611406" y="6828516"/>
            <a:ext cx="626948" cy="610250"/>
          </a:xfrm>
          <a:prstGeom prst="rect">
            <a:avLst/>
          </a:prstGeom>
        </p:spPr>
        <p:txBody>
          <a:bodyPr anchor="t" rtlCol="false" tIns="0" lIns="0" bIns="0" rIns="0">
            <a:spAutoFit/>
          </a:bodyPr>
          <a:lstStyle/>
          <a:p>
            <a:pPr marL="0" indent="0" lvl="0">
              <a:lnSpc>
                <a:spcPts val="4569"/>
              </a:lnSpc>
              <a:spcBef>
                <a:spcPct val="0"/>
              </a:spcBef>
            </a:pPr>
            <a:r>
              <a:rPr lang="en-US" sz="3263" spc="104">
                <a:solidFill>
                  <a:srgbClr val="EE82EE"/>
                </a:solidFill>
                <a:latin typeface="Codec Pro Bold"/>
              </a:rPr>
              <a:t>03</a:t>
            </a:r>
          </a:p>
        </p:txBody>
      </p:sp>
      <p:sp>
        <p:nvSpPr>
          <p:cNvPr name="TextBox 12" id="12"/>
          <p:cNvSpPr txBox="true"/>
          <p:nvPr/>
        </p:nvSpPr>
        <p:spPr>
          <a:xfrm rot="0">
            <a:off x="2399722" y="6895191"/>
            <a:ext cx="7383021" cy="2911898"/>
          </a:xfrm>
          <a:prstGeom prst="rect">
            <a:avLst/>
          </a:prstGeom>
        </p:spPr>
        <p:txBody>
          <a:bodyPr anchor="t" rtlCol="false" tIns="0" lIns="0" bIns="0" rIns="0">
            <a:spAutoFit/>
          </a:bodyPr>
          <a:lstStyle/>
          <a:p>
            <a:pPr>
              <a:lnSpc>
                <a:spcPts val="3339"/>
              </a:lnSpc>
            </a:pPr>
            <a:r>
              <a:rPr lang="en-US" sz="2419" spc="237">
                <a:solidFill>
                  <a:srgbClr val="FFFFFF"/>
                </a:solidFill>
                <a:latin typeface="TT Drugs"/>
              </a:rPr>
              <a:t>It can also contain classes, which is a blueprint for creating something like a "Person" where it can contain methods (or functions) like eating, walking, breathing, as well as attributes (or variables) like height, weight, and age.</a:t>
            </a:r>
          </a:p>
          <a:p>
            <a:pPr marL="0" indent="0" lvl="0">
              <a:lnSpc>
                <a:spcPts val="333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38888" r="0" b="-38888"/>
            </a:stretch>
          </a:blipFill>
        </p:spPr>
      </p:sp>
      <p:sp>
        <p:nvSpPr>
          <p:cNvPr name="Freeform 3" id="3"/>
          <p:cNvSpPr/>
          <p:nvPr/>
        </p:nvSpPr>
        <p:spPr>
          <a:xfrm flipH="false" flipV="false" rot="-5400000">
            <a:off x="17376258" y="-4651131"/>
            <a:ext cx="5083136" cy="10166272"/>
          </a:xfrm>
          <a:custGeom>
            <a:avLst/>
            <a:gdLst/>
            <a:ahLst/>
            <a:cxnLst/>
            <a:rect r="r" b="b" t="t" l="l"/>
            <a:pathLst>
              <a:path h="10166272" w="5083136">
                <a:moveTo>
                  <a:pt x="0" y="0"/>
                </a:moveTo>
                <a:lnTo>
                  <a:pt x="5083136" y="0"/>
                </a:lnTo>
                <a:lnTo>
                  <a:pt x="5083136" y="10166272"/>
                </a:lnTo>
                <a:lnTo>
                  <a:pt x="0" y="101662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472858">
            <a:off x="-129830" y="6400181"/>
            <a:ext cx="2970557" cy="5941114"/>
          </a:xfrm>
          <a:custGeom>
            <a:avLst/>
            <a:gdLst/>
            <a:ahLst/>
            <a:cxnLst/>
            <a:rect r="r" b="b" t="t" l="l"/>
            <a:pathLst>
              <a:path h="5941114" w="2970557">
                <a:moveTo>
                  <a:pt x="0" y="0"/>
                </a:moveTo>
                <a:lnTo>
                  <a:pt x="2970557" y="0"/>
                </a:lnTo>
                <a:lnTo>
                  <a:pt x="2970557" y="5941114"/>
                </a:lnTo>
                <a:lnTo>
                  <a:pt x="0" y="5941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802457" y="3379965"/>
            <a:ext cx="6683087" cy="6683087"/>
          </a:xfrm>
          <a:custGeom>
            <a:avLst/>
            <a:gdLst/>
            <a:ahLst/>
            <a:cxnLst/>
            <a:rect r="r" b="b" t="t" l="l"/>
            <a:pathLst>
              <a:path h="6683087" w="6683087">
                <a:moveTo>
                  <a:pt x="0" y="0"/>
                </a:moveTo>
                <a:lnTo>
                  <a:pt x="6683086" y="0"/>
                </a:lnTo>
                <a:lnTo>
                  <a:pt x="6683086" y="6683087"/>
                </a:lnTo>
                <a:lnTo>
                  <a:pt x="0" y="6683087"/>
                </a:lnTo>
                <a:lnTo>
                  <a:pt x="0" y="0"/>
                </a:lnTo>
                <a:close/>
              </a:path>
            </a:pathLst>
          </a:custGeom>
          <a:blipFill>
            <a:blip r:embed="rId5"/>
            <a:stretch>
              <a:fillRect l="0" t="0" r="0" b="0"/>
            </a:stretch>
          </a:blipFill>
        </p:spPr>
      </p:sp>
      <p:sp>
        <p:nvSpPr>
          <p:cNvPr name="TextBox 6" id="6"/>
          <p:cNvSpPr txBox="true"/>
          <p:nvPr/>
        </p:nvSpPr>
        <p:spPr>
          <a:xfrm rot="0">
            <a:off x="2894255" y="762000"/>
            <a:ext cx="12499490" cy="4076315"/>
          </a:xfrm>
          <a:prstGeom prst="rect">
            <a:avLst/>
          </a:prstGeom>
        </p:spPr>
        <p:txBody>
          <a:bodyPr anchor="t" rtlCol="false" tIns="0" lIns="0" bIns="0" rIns="0">
            <a:spAutoFit/>
          </a:bodyPr>
          <a:lstStyle/>
          <a:p>
            <a:pPr algn="ctr">
              <a:lnSpc>
                <a:spcPts val="10521"/>
              </a:lnSpc>
            </a:pPr>
            <a:r>
              <a:rPr lang="en-US" sz="7515">
                <a:solidFill>
                  <a:srgbClr val="FFFFFF"/>
                </a:solidFill>
                <a:latin typeface="Codec Pro Bold"/>
              </a:rPr>
              <a:t>Now, let's get into it by starting with "NumPy"</a:t>
            </a:r>
          </a:p>
          <a:p>
            <a:pPr algn="ctr">
              <a:lnSpc>
                <a:spcPts val="10521"/>
              </a:lnSpc>
              <a:spcBef>
                <a:spcPct val="0"/>
              </a:spcBef>
            </a:pPr>
          </a:p>
        </p:txBody>
      </p:sp>
    </p:spTree>
  </p:cSld>
  <p:clrMapOvr>
    <a:masterClrMapping/>
  </p:clrMapOvr>
  <p:transition spd="slow">
    <p:cover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38888" r="0" b="-38888"/>
            </a:stretch>
          </a:blipFill>
        </p:spPr>
      </p:sp>
      <p:sp>
        <p:nvSpPr>
          <p:cNvPr name="Freeform 3" id="3"/>
          <p:cNvSpPr/>
          <p:nvPr/>
        </p:nvSpPr>
        <p:spPr>
          <a:xfrm flipH="false" flipV="false" rot="0">
            <a:off x="15197146" y="7196146"/>
            <a:ext cx="3090854" cy="3090854"/>
          </a:xfrm>
          <a:custGeom>
            <a:avLst/>
            <a:gdLst/>
            <a:ahLst/>
            <a:cxnLst/>
            <a:rect r="r" b="b" t="t" l="l"/>
            <a:pathLst>
              <a:path h="3090854" w="3090854">
                <a:moveTo>
                  <a:pt x="0" y="0"/>
                </a:moveTo>
                <a:lnTo>
                  <a:pt x="3090854" y="0"/>
                </a:lnTo>
                <a:lnTo>
                  <a:pt x="3090854" y="3090854"/>
                </a:lnTo>
                <a:lnTo>
                  <a:pt x="0" y="3090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451670" y="3601908"/>
            <a:ext cx="13855578" cy="5656392"/>
          </a:xfrm>
          <a:prstGeom prst="rect">
            <a:avLst/>
          </a:prstGeom>
        </p:spPr>
        <p:txBody>
          <a:bodyPr anchor="t" rtlCol="false" tIns="0" lIns="0" bIns="0" rIns="0">
            <a:spAutoFit/>
          </a:bodyPr>
          <a:lstStyle/>
          <a:p>
            <a:pPr>
              <a:lnSpc>
                <a:spcPts val="4113"/>
              </a:lnSpc>
            </a:pPr>
            <a:r>
              <a:rPr lang="en-US" sz="2980" spc="292">
                <a:solidFill>
                  <a:srgbClr val="EE82EE"/>
                </a:solidFill>
                <a:latin typeface="TT Drugs"/>
              </a:rPr>
              <a:t>NumPy, short for Numerical Python, is a package or a library that can deal with numerical computations, which can speed things up for you if you want to solve mathematical problems, like dealing with arrays of numbers, matrices, or anything that involves huge amount of numbers. In other words, NumPy arrays can perform complex mathematical operations on </a:t>
            </a:r>
            <a:r>
              <a:rPr lang="en-US" sz="2980" spc="292">
                <a:solidFill>
                  <a:srgbClr val="EE82EE"/>
                </a:solidFill>
                <a:latin typeface="TT Drugs Bold"/>
              </a:rPr>
              <a:t>VERRYY </a:t>
            </a:r>
            <a:r>
              <a:rPr lang="en-US" sz="2980" spc="292">
                <a:solidFill>
                  <a:srgbClr val="EE82EE"/>
                </a:solidFill>
                <a:latin typeface="TT Drugs"/>
              </a:rPr>
              <a:t>big data more efficiently and with less code than Python's built-in lists, which is why many developers like Machine Learning engineers are in love with NumPy.</a:t>
            </a:r>
          </a:p>
          <a:p>
            <a:pPr>
              <a:lnSpc>
                <a:spcPts val="4113"/>
              </a:lnSpc>
            </a:pPr>
          </a:p>
          <a:p>
            <a:pPr algn="l" marL="0" indent="0" lvl="0">
              <a:lnSpc>
                <a:spcPts val="4113"/>
              </a:lnSpc>
              <a:spcBef>
                <a:spcPct val="0"/>
              </a:spcBef>
            </a:pPr>
          </a:p>
        </p:txBody>
      </p:sp>
      <p:sp>
        <p:nvSpPr>
          <p:cNvPr name="Freeform 5" id="5"/>
          <p:cNvSpPr/>
          <p:nvPr/>
        </p:nvSpPr>
        <p:spPr>
          <a:xfrm flipH="false" flipV="false" rot="3812006">
            <a:off x="11742844" y="728474"/>
            <a:ext cx="1508648" cy="1508648"/>
          </a:xfrm>
          <a:custGeom>
            <a:avLst/>
            <a:gdLst/>
            <a:ahLst/>
            <a:cxnLst/>
            <a:rect r="r" b="b" t="t" l="l"/>
            <a:pathLst>
              <a:path h="1508648" w="1508648">
                <a:moveTo>
                  <a:pt x="0" y="0"/>
                </a:moveTo>
                <a:lnTo>
                  <a:pt x="1508649" y="0"/>
                </a:lnTo>
                <a:lnTo>
                  <a:pt x="1508649" y="1508648"/>
                </a:lnTo>
                <a:lnTo>
                  <a:pt x="0" y="15086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0488219">
            <a:off x="-2073192" y="6631641"/>
            <a:ext cx="4704064" cy="4704064"/>
          </a:xfrm>
          <a:custGeom>
            <a:avLst/>
            <a:gdLst/>
            <a:ahLst/>
            <a:cxnLst/>
            <a:rect r="r" b="b" t="t" l="l"/>
            <a:pathLst>
              <a:path h="4704064" w="4704064">
                <a:moveTo>
                  <a:pt x="0" y="0"/>
                </a:moveTo>
                <a:lnTo>
                  <a:pt x="4704064" y="0"/>
                </a:lnTo>
                <a:lnTo>
                  <a:pt x="4704064" y="4704065"/>
                </a:lnTo>
                <a:lnTo>
                  <a:pt x="0" y="47040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557273" y="-62144"/>
            <a:ext cx="3730727" cy="3730727"/>
          </a:xfrm>
          <a:custGeom>
            <a:avLst/>
            <a:gdLst/>
            <a:ahLst/>
            <a:cxnLst/>
            <a:rect r="r" b="b" t="t" l="l"/>
            <a:pathLst>
              <a:path h="3730727" w="3730727">
                <a:moveTo>
                  <a:pt x="0" y="0"/>
                </a:moveTo>
                <a:lnTo>
                  <a:pt x="3730727" y="0"/>
                </a:lnTo>
                <a:lnTo>
                  <a:pt x="3730727" y="3730727"/>
                </a:lnTo>
                <a:lnTo>
                  <a:pt x="0" y="3730727"/>
                </a:lnTo>
                <a:lnTo>
                  <a:pt x="0" y="0"/>
                </a:lnTo>
                <a:close/>
              </a:path>
            </a:pathLst>
          </a:custGeom>
          <a:blipFill>
            <a:blip r:embed="rId7"/>
            <a:stretch>
              <a:fillRect l="0" t="0" r="0" b="0"/>
            </a:stretch>
          </a:blipFill>
        </p:spPr>
      </p:sp>
      <p:sp>
        <p:nvSpPr>
          <p:cNvPr name="TextBox 8" id="8"/>
          <p:cNvSpPr txBox="true"/>
          <p:nvPr/>
        </p:nvSpPr>
        <p:spPr>
          <a:xfrm rot="0">
            <a:off x="2451670" y="2261970"/>
            <a:ext cx="8830115" cy="1160379"/>
          </a:xfrm>
          <a:prstGeom prst="rect">
            <a:avLst/>
          </a:prstGeom>
        </p:spPr>
        <p:txBody>
          <a:bodyPr anchor="t" rtlCol="false" tIns="0" lIns="0" bIns="0" rIns="0">
            <a:spAutoFit/>
          </a:bodyPr>
          <a:lstStyle/>
          <a:p>
            <a:pPr algn="l" marL="0" indent="0" lvl="0">
              <a:lnSpc>
                <a:spcPts val="8262"/>
              </a:lnSpc>
              <a:spcBef>
                <a:spcPct val="0"/>
              </a:spcBef>
            </a:pPr>
            <a:r>
              <a:rPr lang="en-US" sz="7184" spc="201">
                <a:solidFill>
                  <a:srgbClr val="FFFFFF"/>
                </a:solidFill>
                <a:latin typeface="Codec Pro Bold"/>
              </a:rPr>
              <a:t>What’s Numpy?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38888" r="0" b="-38888"/>
            </a:stretch>
          </a:blipFill>
        </p:spPr>
      </p:sp>
      <p:sp>
        <p:nvSpPr>
          <p:cNvPr name="Freeform 3" id="3"/>
          <p:cNvSpPr/>
          <p:nvPr/>
        </p:nvSpPr>
        <p:spPr>
          <a:xfrm flipH="false" flipV="false" rot="0">
            <a:off x="12235519" y="3407158"/>
            <a:ext cx="5023781" cy="4338720"/>
          </a:xfrm>
          <a:custGeom>
            <a:avLst/>
            <a:gdLst/>
            <a:ahLst/>
            <a:cxnLst/>
            <a:rect r="r" b="b" t="t" l="l"/>
            <a:pathLst>
              <a:path h="4338720" w="5023781">
                <a:moveTo>
                  <a:pt x="0" y="0"/>
                </a:moveTo>
                <a:lnTo>
                  <a:pt x="5023781" y="0"/>
                </a:lnTo>
                <a:lnTo>
                  <a:pt x="5023781" y="4338719"/>
                </a:lnTo>
                <a:lnTo>
                  <a:pt x="0" y="4338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076638" y="4088460"/>
            <a:ext cx="3341543" cy="3341543"/>
          </a:xfrm>
          <a:custGeom>
            <a:avLst/>
            <a:gdLst/>
            <a:ahLst/>
            <a:cxnLst/>
            <a:rect r="r" b="b" t="t" l="l"/>
            <a:pathLst>
              <a:path h="3341543" w="3341543">
                <a:moveTo>
                  <a:pt x="0" y="0"/>
                </a:moveTo>
                <a:lnTo>
                  <a:pt x="3341543" y="0"/>
                </a:lnTo>
                <a:lnTo>
                  <a:pt x="3341543" y="3341543"/>
                </a:lnTo>
                <a:lnTo>
                  <a:pt x="0" y="3341543"/>
                </a:lnTo>
                <a:lnTo>
                  <a:pt x="0" y="0"/>
                </a:lnTo>
                <a:close/>
              </a:path>
            </a:pathLst>
          </a:custGeom>
          <a:blipFill>
            <a:blip r:embed="rId5"/>
            <a:stretch>
              <a:fillRect l="0" t="0" r="0" b="0"/>
            </a:stretch>
          </a:blipFill>
        </p:spPr>
      </p:sp>
      <p:sp>
        <p:nvSpPr>
          <p:cNvPr name="TextBox 5" id="5"/>
          <p:cNvSpPr txBox="true"/>
          <p:nvPr/>
        </p:nvSpPr>
        <p:spPr>
          <a:xfrm rot="0">
            <a:off x="1611406" y="530664"/>
            <a:ext cx="8273693" cy="2078953"/>
          </a:xfrm>
          <a:prstGeom prst="rect">
            <a:avLst/>
          </a:prstGeom>
        </p:spPr>
        <p:txBody>
          <a:bodyPr anchor="t" rtlCol="false" tIns="0" lIns="0" bIns="0" rIns="0">
            <a:spAutoFit/>
          </a:bodyPr>
          <a:lstStyle/>
          <a:p>
            <a:pPr>
              <a:lnSpc>
                <a:spcPts val="5375"/>
              </a:lnSpc>
            </a:pPr>
            <a:r>
              <a:rPr lang="en-US" sz="3839" spc="122">
                <a:solidFill>
                  <a:srgbClr val="FFFFFF"/>
                </a:solidFill>
                <a:latin typeface="Codec Pro Bold"/>
              </a:rPr>
              <a:t>Advantages of NumPy over normal Python Lists:</a:t>
            </a:r>
          </a:p>
          <a:p>
            <a:pPr marL="0" indent="0" lvl="0">
              <a:lnSpc>
                <a:spcPts val="5375"/>
              </a:lnSpc>
              <a:spcBef>
                <a:spcPct val="0"/>
              </a:spcBef>
            </a:pPr>
          </a:p>
        </p:txBody>
      </p:sp>
      <p:sp>
        <p:nvSpPr>
          <p:cNvPr name="TextBox 6" id="6"/>
          <p:cNvSpPr txBox="true"/>
          <p:nvPr/>
        </p:nvSpPr>
        <p:spPr>
          <a:xfrm rot="0">
            <a:off x="1611406" y="2247342"/>
            <a:ext cx="626948" cy="610250"/>
          </a:xfrm>
          <a:prstGeom prst="rect">
            <a:avLst/>
          </a:prstGeom>
        </p:spPr>
        <p:txBody>
          <a:bodyPr anchor="t" rtlCol="false" tIns="0" lIns="0" bIns="0" rIns="0">
            <a:spAutoFit/>
          </a:bodyPr>
          <a:lstStyle/>
          <a:p>
            <a:pPr marL="0" indent="0" lvl="0">
              <a:lnSpc>
                <a:spcPts val="4569"/>
              </a:lnSpc>
              <a:spcBef>
                <a:spcPct val="0"/>
              </a:spcBef>
            </a:pPr>
            <a:r>
              <a:rPr lang="en-US" sz="3263" spc="104">
                <a:solidFill>
                  <a:srgbClr val="EE82EE"/>
                </a:solidFill>
                <a:latin typeface="Codec Pro Bold"/>
              </a:rPr>
              <a:t>01</a:t>
            </a:r>
          </a:p>
        </p:txBody>
      </p:sp>
      <p:sp>
        <p:nvSpPr>
          <p:cNvPr name="TextBox 7" id="7"/>
          <p:cNvSpPr txBox="true"/>
          <p:nvPr/>
        </p:nvSpPr>
        <p:spPr>
          <a:xfrm rot="0">
            <a:off x="2399722" y="2314017"/>
            <a:ext cx="8174834" cy="2911898"/>
          </a:xfrm>
          <a:prstGeom prst="rect">
            <a:avLst/>
          </a:prstGeom>
        </p:spPr>
        <p:txBody>
          <a:bodyPr anchor="t" rtlCol="false" tIns="0" lIns="0" bIns="0" rIns="0">
            <a:spAutoFit/>
          </a:bodyPr>
          <a:lstStyle/>
          <a:p>
            <a:pPr>
              <a:lnSpc>
                <a:spcPts val="3339"/>
              </a:lnSpc>
            </a:pPr>
            <a:r>
              <a:rPr lang="en-US" sz="2419" spc="237">
                <a:solidFill>
                  <a:srgbClr val="FFFFFF"/>
                </a:solidFill>
                <a:latin typeface="TT Drugs"/>
              </a:rPr>
              <a:t>Efficient memory usage because NumPy arrays store elements of the same data type, whereas Python lists can contain elements of different data types. And because NumPy arrays store data in a contiguous (in adjacent) block of memory.</a:t>
            </a:r>
          </a:p>
          <a:p>
            <a:pPr marL="0" indent="0" lvl="0">
              <a:lnSpc>
                <a:spcPts val="3339"/>
              </a:lnSpc>
              <a:spcBef>
                <a:spcPct val="0"/>
              </a:spcBef>
            </a:pPr>
          </a:p>
        </p:txBody>
      </p:sp>
      <p:sp>
        <p:nvSpPr>
          <p:cNvPr name="TextBox 8" id="8"/>
          <p:cNvSpPr txBox="true"/>
          <p:nvPr/>
        </p:nvSpPr>
        <p:spPr>
          <a:xfrm rot="0">
            <a:off x="1611406" y="5029200"/>
            <a:ext cx="626948" cy="610250"/>
          </a:xfrm>
          <a:prstGeom prst="rect">
            <a:avLst/>
          </a:prstGeom>
        </p:spPr>
        <p:txBody>
          <a:bodyPr anchor="t" rtlCol="false" tIns="0" lIns="0" bIns="0" rIns="0">
            <a:spAutoFit/>
          </a:bodyPr>
          <a:lstStyle/>
          <a:p>
            <a:pPr marL="0" indent="0" lvl="0">
              <a:lnSpc>
                <a:spcPts val="4569"/>
              </a:lnSpc>
              <a:spcBef>
                <a:spcPct val="0"/>
              </a:spcBef>
            </a:pPr>
            <a:r>
              <a:rPr lang="en-US" sz="3263" spc="104">
                <a:solidFill>
                  <a:srgbClr val="EE82EE"/>
                </a:solidFill>
                <a:latin typeface="Codec Pro Bold"/>
              </a:rPr>
              <a:t>02</a:t>
            </a:r>
          </a:p>
        </p:txBody>
      </p:sp>
      <p:sp>
        <p:nvSpPr>
          <p:cNvPr name="TextBox 9" id="9"/>
          <p:cNvSpPr txBox="true"/>
          <p:nvPr/>
        </p:nvSpPr>
        <p:spPr>
          <a:xfrm rot="0">
            <a:off x="2399722" y="5095875"/>
            <a:ext cx="8174834" cy="2077730"/>
          </a:xfrm>
          <a:prstGeom prst="rect">
            <a:avLst/>
          </a:prstGeom>
        </p:spPr>
        <p:txBody>
          <a:bodyPr anchor="t" rtlCol="false" tIns="0" lIns="0" bIns="0" rIns="0">
            <a:spAutoFit/>
          </a:bodyPr>
          <a:lstStyle/>
          <a:p>
            <a:pPr>
              <a:lnSpc>
                <a:spcPts val="3339"/>
              </a:lnSpc>
            </a:pPr>
            <a:r>
              <a:rPr lang="en-US" sz="2419" spc="237">
                <a:solidFill>
                  <a:srgbClr val="FFFFFF"/>
                </a:solidFill>
                <a:latin typeface="TT Drugs"/>
              </a:rPr>
              <a:t>It can integrate well with other libraries and tools used in Data processing and Machine learning ecosystem, such as Pandas, Matplotlib, and scikit-learn.</a:t>
            </a:r>
          </a:p>
          <a:p>
            <a:pPr marL="0" indent="0" lvl="0">
              <a:lnSpc>
                <a:spcPts val="3339"/>
              </a:lnSpc>
              <a:spcBef>
                <a:spcPct val="0"/>
              </a:spcBef>
            </a:pPr>
          </a:p>
        </p:txBody>
      </p:sp>
      <p:sp>
        <p:nvSpPr>
          <p:cNvPr name="TextBox 10" id="10"/>
          <p:cNvSpPr txBox="true"/>
          <p:nvPr/>
        </p:nvSpPr>
        <p:spPr>
          <a:xfrm rot="0">
            <a:off x="1611406" y="7059305"/>
            <a:ext cx="626948" cy="610250"/>
          </a:xfrm>
          <a:prstGeom prst="rect">
            <a:avLst/>
          </a:prstGeom>
        </p:spPr>
        <p:txBody>
          <a:bodyPr anchor="t" rtlCol="false" tIns="0" lIns="0" bIns="0" rIns="0">
            <a:spAutoFit/>
          </a:bodyPr>
          <a:lstStyle/>
          <a:p>
            <a:pPr marL="0" indent="0" lvl="0">
              <a:lnSpc>
                <a:spcPts val="4569"/>
              </a:lnSpc>
              <a:spcBef>
                <a:spcPct val="0"/>
              </a:spcBef>
            </a:pPr>
            <a:r>
              <a:rPr lang="en-US" sz="3263" spc="104">
                <a:solidFill>
                  <a:srgbClr val="EE82EE"/>
                </a:solidFill>
                <a:latin typeface="Codec Pro Bold"/>
              </a:rPr>
              <a:t>03</a:t>
            </a:r>
          </a:p>
        </p:txBody>
      </p:sp>
      <p:sp>
        <p:nvSpPr>
          <p:cNvPr name="TextBox 11" id="11"/>
          <p:cNvSpPr txBox="true"/>
          <p:nvPr/>
        </p:nvSpPr>
        <p:spPr>
          <a:xfrm rot="0">
            <a:off x="2399722" y="7125980"/>
            <a:ext cx="8174834" cy="2911898"/>
          </a:xfrm>
          <a:prstGeom prst="rect">
            <a:avLst/>
          </a:prstGeom>
        </p:spPr>
        <p:txBody>
          <a:bodyPr anchor="t" rtlCol="false" tIns="0" lIns="0" bIns="0" rIns="0">
            <a:spAutoFit/>
          </a:bodyPr>
          <a:lstStyle/>
          <a:p>
            <a:pPr>
              <a:lnSpc>
                <a:spcPts val="3339"/>
              </a:lnSpc>
            </a:pPr>
            <a:r>
              <a:rPr lang="en-US" sz="2419" spc="237">
                <a:solidFill>
                  <a:srgbClr val="FFFFFF"/>
                </a:solidFill>
                <a:latin typeface="TT Drugs"/>
              </a:rPr>
              <a:t>It allows you to easily do arethmetic operations with every element in an array (also known as element-wise operations), which makes it easy and very fast to do maths with the entire array because it uses something called "vectorized operations".</a:t>
            </a:r>
          </a:p>
          <a:p>
            <a:pPr marL="0" indent="0" lvl="0">
              <a:lnSpc>
                <a:spcPts val="333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DAF9fEEOI7o</dc:identifier>
  <dcterms:modified xsi:type="dcterms:W3CDTF">2011-08-01T06:04:30Z</dcterms:modified>
  <cp:revision>1</cp:revision>
  <dc:title>Copy of # Now let's move on to some libraries commonly used in Data processes and Machine learning ### But, before that, what's a library?</dc:title>
</cp:coreProperties>
</file>